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60" r:id="rId3"/>
    <p:sldId id="261" r:id="rId4"/>
    <p:sldId id="466" r:id="rId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0906-EBF3-0E43-A7BB-0439869F0E83}" type="datetimeFigureOut">
              <a:rPr lang="en-CH" smtClean="0"/>
              <a:t>13.02.2025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A7A27-3D04-594C-9675-15E7189A2898}" type="slidenum">
              <a:rPr lang="en-CH" smtClean="0"/>
              <a:t>‹#›</a:t>
            </a:fld>
            <a:endParaRPr lang="en-CH"/>
          </a:p>
        </p:txBody>
      </p:sp>
    </p:spTree>
    <p:extLst>
      <p:ext uri="{BB962C8B-B14F-4D97-AF65-F5344CB8AC3E}">
        <p14:creationId xmlns:p14="http://schemas.microsoft.com/office/powerpoint/2010/main" val="3226723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DART enables generating high quality complex activity sequences from text prompts in real time.</a:t>
            </a:r>
          </a:p>
        </p:txBody>
      </p:sp>
      <p:sp>
        <p:nvSpPr>
          <p:cNvPr id="4" name="Slide Number Placeholder 3"/>
          <p:cNvSpPr>
            <a:spLocks noGrp="1"/>
          </p:cNvSpPr>
          <p:nvPr>
            <p:ph type="sldNum" sz="quarter" idx="5"/>
          </p:nvPr>
        </p:nvSpPr>
        <p:spPr/>
        <p:txBody>
          <a:bodyPr/>
          <a:lstStyle/>
          <a:p>
            <a:fld id="{CBF310E7-CF68-4861-9EA1-93AC69AB7969}" type="slidenum">
              <a:rPr lang="en-US" smtClean="0"/>
              <a:pPr/>
              <a:t>1</a:t>
            </a:fld>
            <a:endParaRPr lang="en-US" dirty="0"/>
          </a:p>
        </p:txBody>
      </p:sp>
    </p:spTree>
    <p:extLst>
      <p:ext uri="{BB962C8B-B14F-4D97-AF65-F5344CB8AC3E}">
        <p14:creationId xmlns:p14="http://schemas.microsoft.com/office/powerpoint/2010/main" val="194801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2 frames seed motion and goal key frame, using DART with latent diffusion noise optimization can naturally infill the middle frames guided by the text.</a:t>
            </a:r>
          </a:p>
        </p:txBody>
      </p:sp>
      <p:sp>
        <p:nvSpPr>
          <p:cNvPr id="4" name="Slide Number Placeholder 3"/>
          <p:cNvSpPr>
            <a:spLocks noGrp="1"/>
          </p:cNvSpPr>
          <p:nvPr>
            <p:ph type="sldNum" sz="quarter" idx="5"/>
          </p:nvPr>
        </p:nvSpPr>
        <p:spPr/>
        <p:txBody>
          <a:bodyPr/>
          <a:lstStyle/>
          <a:p>
            <a:fld id="{CBF310E7-CF68-4861-9EA1-93AC69AB7969}" type="slidenum">
              <a:rPr lang="en-US" smtClean="0"/>
              <a:pPr/>
              <a:t>2</a:t>
            </a:fld>
            <a:endParaRPr lang="en-US" dirty="0"/>
          </a:p>
        </p:txBody>
      </p:sp>
    </p:spTree>
    <p:extLst>
      <p:ext uri="{BB962C8B-B14F-4D97-AF65-F5344CB8AC3E}">
        <p14:creationId xmlns:p14="http://schemas.microsoft.com/office/powerpoint/2010/main" val="405587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2937"/>
                </a:solidFill>
                <a:effectLst/>
                <a:latin typeface="Source Sans Pro" panose="020B0503030403020204" pitchFamily="34" charset="0"/>
              </a:rPr>
              <a:t>Moreover, we demonstrate that scene context can be incorporated into our optimization-based control to synthesize human-scene interactions.</a:t>
            </a:r>
          </a:p>
          <a:p>
            <a:pPr algn="l"/>
            <a:endParaRPr lang="en-GB" b="0" i="0" dirty="0">
              <a:solidFill>
                <a:srgbClr val="1F2937"/>
              </a:solidFill>
              <a:effectLst/>
              <a:latin typeface="Source Sans Pro" panose="020B0503030403020204" pitchFamily="34" charset="0"/>
            </a:endParaRPr>
          </a:p>
          <a:p>
            <a:pPr algn="l"/>
            <a:r>
              <a:rPr lang="en-GB" b="0" i="0" dirty="0">
                <a:solidFill>
                  <a:srgbClr val="1F2937"/>
                </a:solidFill>
                <a:effectLst/>
                <a:latin typeface="Source Sans Pro" panose="020B0503030403020204" pitchFamily="34" charset="0"/>
              </a:rPr>
              <a:t>Given a target pelvis location, a 3D scene, and text prompts, our method evaluates human-scene contact and penetration metrics during optimization to generate plausible human interactions with 3D scenes. The generated human can achieve the specified interactions while adhering to the scene and physical constraints.</a:t>
            </a:r>
          </a:p>
        </p:txBody>
      </p:sp>
      <p:sp>
        <p:nvSpPr>
          <p:cNvPr id="4" name="Slide Number Placeholder 3"/>
          <p:cNvSpPr>
            <a:spLocks noGrp="1"/>
          </p:cNvSpPr>
          <p:nvPr>
            <p:ph type="sldNum" sz="quarter" idx="5"/>
          </p:nvPr>
        </p:nvSpPr>
        <p:spPr/>
        <p:txBody>
          <a:bodyPr/>
          <a:lstStyle/>
          <a:p>
            <a:fld id="{CBF310E7-CF68-4861-9EA1-93AC69AB7969}" type="slidenum">
              <a:rPr lang="en-US" smtClean="0"/>
              <a:pPr/>
              <a:t>3</a:t>
            </a:fld>
            <a:endParaRPr lang="en-US" dirty="0"/>
          </a:p>
        </p:txBody>
      </p:sp>
    </p:spTree>
    <p:extLst>
      <p:ext uri="{BB962C8B-B14F-4D97-AF65-F5344CB8AC3E}">
        <p14:creationId xmlns:p14="http://schemas.microsoft.com/office/powerpoint/2010/main" val="3661043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instantiate the RL-based control on the task of text-conditioned goal reaching task, where the human needs to reach dynamically updating waypoints using the prompted locomotion skills.</a:t>
            </a:r>
          </a:p>
          <a:p>
            <a:endParaRPr lang="en-US" dirty="0"/>
          </a:p>
          <a:p>
            <a:r>
              <a:rPr lang="en-GB" b="0" i="0" dirty="0">
                <a:solidFill>
                  <a:srgbClr val="1F2937"/>
                </a:solidFill>
                <a:effectLst/>
                <a:latin typeface="Source Sans Pro" panose="020B0503030403020204" pitchFamily="34" charset="0"/>
              </a:rPr>
              <a:t>Our trained policy model effectively controls the human motion to reach dynamic waypoints while adhering to the text prompt semantics, generating approximately 240 frames per second in real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F310E7-CF68-4861-9EA1-93AC69AB796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914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9EB0-3D2E-F6A0-9D83-BA3B4D9902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D7236206-C2D4-23FA-80EE-F3C377E59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009584B-840F-03DB-2C8A-6060413DA3CC}"/>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F118EE80-C569-DB91-6DF3-04EEF2894E3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A54B08F-1159-8B3E-E968-91398DE116F2}"/>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28209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E0F5-5512-E867-7F04-333E81C47DF1}"/>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C81C64C8-A919-DD04-D44D-5308D930B2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23837DB-F102-E7C4-5AB1-9A268B0F7B3A}"/>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ED2397E1-0FA9-D8AE-58AC-C124D2B244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DEA9D61-47BF-1482-A372-F6088FE168A8}"/>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364490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38E932-722C-BB89-3BF8-31168E2D914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878436B-B1C7-E00F-8436-8D0998A0AB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6E49ABC-B6AC-E40C-0152-2029A02F8F1D}"/>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605EF744-D706-9760-B3B0-16A3D610E63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C009D14-61BB-2EF3-F744-42A9EEC4E8B4}"/>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45034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B78-68F5-6420-3918-FF41F7E9070F}"/>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87CC2EF-0601-A2A2-737C-5AE192A624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A823F70-0FC8-FA2D-92B9-1C644DB2C4CB}"/>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39F94283-BF09-9A4C-059A-EDCE6B72505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A2AB84D-093F-C7F7-EF3C-D1725E226F34}"/>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906773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14D9-A799-D843-B4D2-DC330E5D39A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4EB26B5F-795A-3D95-7556-929EE06993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18F729-6769-B1A8-D443-CEEF8670145E}"/>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41C74568-6AA0-0185-8C94-48CD9B94AEE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0C0320A-70D5-7A4E-A946-412D55911803}"/>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364684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E265-C582-FCEB-F914-9AB98638631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4C35936-1B60-A6E7-9DC7-E46501ED2F6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78A2EC42-429F-0490-9104-D68DA2CEC0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E127DD-AAAD-0A01-95C7-B2169A2B6C5A}"/>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6" name="Footer Placeholder 5">
            <a:extLst>
              <a:ext uri="{FF2B5EF4-FFF2-40B4-BE49-F238E27FC236}">
                <a16:creationId xmlns:a16="http://schemas.microsoft.com/office/drawing/2014/main" id="{11FA2833-8250-7034-2C15-36DDD1FF9EC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9FCCD64-D6C4-1AAB-9DC1-E4469A8D936C}"/>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285796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49D17-553B-6856-52F2-D6C58BF80DFB}"/>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7CB64A0-C1D2-BF37-0EBA-EA3EEE511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2BD677-DAD9-519A-8788-E478CC6A09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721B26A9-E0C9-4718-90EF-7C4AD7F6D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66891E-2D8D-BE66-CCD6-DA45F5B4F1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48743598-9AAF-89DD-8F42-A3E668A31902}"/>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8" name="Footer Placeholder 7">
            <a:extLst>
              <a:ext uri="{FF2B5EF4-FFF2-40B4-BE49-F238E27FC236}">
                <a16:creationId xmlns:a16="http://schemas.microsoft.com/office/drawing/2014/main" id="{81C18188-53DE-ADD8-C70A-0B527802C4B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971FD8BB-02AA-D1E6-CE20-7AF40E1D5CC1}"/>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326337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5E5F-FC0E-0E94-465C-8E7AE8EA566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56E0567-4D22-2F51-B0FC-3CB959E01ECD}"/>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4" name="Footer Placeholder 3">
            <a:extLst>
              <a:ext uri="{FF2B5EF4-FFF2-40B4-BE49-F238E27FC236}">
                <a16:creationId xmlns:a16="http://schemas.microsoft.com/office/drawing/2014/main" id="{0B36126D-BD43-83CD-188E-DD6B743E691F}"/>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BEFB5BE-7DFB-6706-B078-AE3010F1D5F3}"/>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9532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4E03A-3B56-05FF-F642-B7C0A1D45552}"/>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3" name="Footer Placeholder 2">
            <a:extLst>
              <a:ext uri="{FF2B5EF4-FFF2-40B4-BE49-F238E27FC236}">
                <a16:creationId xmlns:a16="http://schemas.microsoft.com/office/drawing/2014/main" id="{D2A01169-949F-A22C-134A-D623D16D0BB4}"/>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15F929C-0133-CF5E-E212-5851C3519209}"/>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103953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E279-D95E-3A3A-5481-46C7412CFF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92553F4-556E-5C4D-FFE1-5EBA32E30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2587A35-7351-B7C1-4B11-44DFF6E15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9DA4DE-DD8E-DE25-F88F-218A8DC19E20}"/>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6" name="Footer Placeholder 5">
            <a:extLst>
              <a:ext uri="{FF2B5EF4-FFF2-40B4-BE49-F238E27FC236}">
                <a16:creationId xmlns:a16="http://schemas.microsoft.com/office/drawing/2014/main" id="{4B0AA2A0-C0BD-BC08-A966-2F7C80DB59C7}"/>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4141DA0-9115-C388-6983-AC5D0043ADB0}"/>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316862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077B-B3D6-911C-85FE-4C6262AE17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AE0BCB04-113A-42D0-F534-9945AA104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001C8F4-9C7F-B44A-6E92-A6F6505AB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B361F9-8834-680C-B430-3D72608EAC23}"/>
              </a:ext>
            </a:extLst>
          </p:cNvPr>
          <p:cNvSpPr>
            <a:spLocks noGrp="1"/>
          </p:cNvSpPr>
          <p:nvPr>
            <p:ph type="dt" sz="half" idx="10"/>
          </p:nvPr>
        </p:nvSpPr>
        <p:spPr/>
        <p:txBody>
          <a:bodyPr/>
          <a:lstStyle/>
          <a:p>
            <a:fld id="{3170EF12-1DAB-8145-95E9-4B2B13E24859}" type="datetimeFigureOut">
              <a:rPr lang="en-CH" smtClean="0"/>
              <a:t>13.02.2025</a:t>
            </a:fld>
            <a:endParaRPr lang="en-CH"/>
          </a:p>
        </p:txBody>
      </p:sp>
      <p:sp>
        <p:nvSpPr>
          <p:cNvPr id="6" name="Footer Placeholder 5">
            <a:extLst>
              <a:ext uri="{FF2B5EF4-FFF2-40B4-BE49-F238E27FC236}">
                <a16:creationId xmlns:a16="http://schemas.microsoft.com/office/drawing/2014/main" id="{79622552-BA94-F047-CED9-61C4E2C4966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35AE97A-5CA2-FEDE-B512-BACB282D66FC}"/>
              </a:ext>
            </a:extLst>
          </p:cNvPr>
          <p:cNvSpPr>
            <a:spLocks noGrp="1"/>
          </p:cNvSpPr>
          <p:nvPr>
            <p:ph type="sldNum" sz="quarter" idx="12"/>
          </p:nvPr>
        </p:nvSpPr>
        <p:spPr/>
        <p:txBody>
          <a:bodyPr/>
          <a:lstStyle/>
          <a:p>
            <a:fld id="{E8B3352B-C558-FB44-801A-F3825CF35BE6}" type="slidenum">
              <a:rPr lang="en-CH" smtClean="0"/>
              <a:t>‹#›</a:t>
            </a:fld>
            <a:endParaRPr lang="en-CH"/>
          </a:p>
        </p:txBody>
      </p:sp>
    </p:spTree>
    <p:extLst>
      <p:ext uri="{BB962C8B-B14F-4D97-AF65-F5344CB8AC3E}">
        <p14:creationId xmlns:p14="http://schemas.microsoft.com/office/powerpoint/2010/main" val="230731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71B9C-7BDC-6EF8-8043-213F8F36F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79EC7152-137A-C3B6-2852-DCD50FC67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3877D08-B270-A797-D64E-DEE3E12C4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0EF12-1DAB-8145-95E9-4B2B13E24859}" type="datetimeFigureOut">
              <a:rPr lang="en-CH" smtClean="0"/>
              <a:t>13.02.2025</a:t>
            </a:fld>
            <a:endParaRPr lang="en-CH"/>
          </a:p>
        </p:txBody>
      </p:sp>
      <p:sp>
        <p:nvSpPr>
          <p:cNvPr id="5" name="Footer Placeholder 4">
            <a:extLst>
              <a:ext uri="{FF2B5EF4-FFF2-40B4-BE49-F238E27FC236}">
                <a16:creationId xmlns:a16="http://schemas.microsoft.com/office/drawing/2014/main" id="{8531783E-7F4A-F72D-0881-C2ED85CE6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25480689-BF1B-9623-9B67-04772EBBB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3352B-C558-FB44-801A-F3825CF35BE6}" type="slidenum">
              <a:rPr lang="en-CH" smtClean="0"/>
              <a:t>‹#›</a:t>
            </a:fld>
            <a:endParaRPr lang="en-CH"/>
          </a:p>
        </p:txBody>
      </p:sp>
    </p:spTree>
    <p:extLst>
      <p:ext uri="{BB962C8B-B14F-4D97-AF65-F5344CB8AC3E}">
        <p14:creationId xmlns:p14="http://schemas.microsoft.com/office/powerpoint/2010/main" val="2258468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4.png"/><Relationship Id="rId5" Type="http://schemas.microsoft.com/office/2007/relationships/media" Target="../media/media4.mp4"/><Relationship Id="rId10" Type="http://schemas.openxmlformats.org/officeDocument/2006/relationships/image" Target="../media/image3.png"/><Relationship Id="rId4" Type="http://schemas.openxmlformats.org/officeDocument/2006/relationships/video" Target="../media/media3.mp4"/><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6.mp4"/><Relationship Id="rId7"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png"/><Relationship Id="rId5" Type="http://schemas.microsoft.com/office/2007/relationships/media" Target="../media/media7.mp4"/><Relationship Id="rId10" Type="http://schemas.openxmlformats.org/officeDocument/2006/relationships/image" Target="../media/image6.png"/><Relationship Id="rId4" Type="http://schemas.openxmlformats.org/officeDocument/2006/relationships/video" Target="../media/media6.mp4"/><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9.mp4"/><Relationship Id="rId7"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11" Type="http://schemas.openxmlformats.org/officeDocument/2006/relationships/image" Target="../media/image10.png"/><Relationship Id="rId5" Type="http://schemas.microsoft.com/office/2007/relationships/media" Target="../media/media10.mp4"/><Relationship Id="rId10" Type="http://schemas.openxmlformats.org/officeDocument/2006/relationships/image" Target="../media/image9.png"/><Relationship Id="rId4" Type="http://schemas.openxmlformats.org/officeDocument/2006/relationships/video" Target="../media/media9.mp4"/><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10BA-B21B-6E54-21BC-39F44C33048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Online text-to-motion</a:t>
            </a:r>
            <a:endParaRPr lang="en-CH"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205795C-BE28-9A96-453F-039651647C1C}"/>
              </a:ext>
            </a:extLst>
          </p:cNvPr>
          <p:cNvSpPr txBox="1"/>
          <p:nvPr/>
        </p:nvSpPr>
        <p:spPr>
          <a:xfrm>
            <a:off x="838200" y="1871662"/>
            <a:ext cx="3823739" cy="523220"/>
          </a:xfrm>
          <a:prstGeom prst="rect">
            <a:avLst/>
          </a:prstGeom>
          <a:noFill/>
        </p:spPr>
        <p:txBody>
          <a:bodyPr wrap="none" rtlCol="0">
            <a:spAutoFit/>
          </a:bodyPr>
          <a:lstStyle/>
          <a:p>
            <a:r>
              <a:rPr lang="en-US" altLang="zh-CN" sz="2800" dirty="0">
                <a:latin typeface="Arial" panose="020B0604020202020204" pitchFamily="34" charset="0"/>
              </a:rPr>
              <a:t>Text prompt sequence:</a:t>
            </a:r>
            <a:endParaRPr lang="en-CH" sz="2800" dirty="0">
              <a:latin typeface="Arial" panose="020B0604020202020204" pitchFamily="34" charset="0"/>
            </a:endParaRPr>
          </a:p>
        </p:txBody>
      </p:sp>
      <p:sp>
        <p:nvSpPr>
          <p:cNvPr id="6" name="TextBox 5">
            <a:extLst>
              <a:ext uri="{FF2B5EF4-FFF2-40B4-BE49-F238E27FC236}">
                <a16:creationId xmlns:a16="http://schemas.microsoft.com/office/drawing/2014/main" id="{AEC6FD31-68B7-4F72-90EB-7E57A46D5DB7}"/>
              </a:ext>
            </a:extLst>
          </p:cNvPr>
          <p:cNvSpPr txBox="1"/>
          <p:nvPr/>
        </p:nvSpPr>
        <p:spPr>
          <a:xfrm>
            <a:off x="1701424" y="2381621"/>
            <a:ext cx="1870833"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rPr>
              <a:t>Wave</a:t>
            </a:r>
            <a:r>
              <a:rPr lang="zh-CN" altLang="en-US" sz="2400" dirty="0">
                <a:solidFill>
                  <a:srgbClr val="FF0000"/>
                </a:solidFill>
                <a:latin typeface="Arial" panose="020B0604020202020204" pitchFamily="34" charset="0"/>
              </a:rPr>
              <a:t> </a:t>
            </a:r>
            <a:r>
              <a:rPr lang="en-US" altLang="zh-CN" sz="2400" dirty="0">
                <a:solidFill>
                  <a:srgbClr val="FF0000"/>
                </a:solidFill>
                <a:latin typeface="Arial" panose="020B0604020202020204" pitchFamily="34" charset="0"/>
              </a:rPr>
              <a:t>hands</a:t>
            </a:r>
            <a:endParaRPr lang="en-CH" sz="24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EE377C89-4852-C053-A4E6-0FB4BB523BDD}"/>
              </a:ext>
            </a:extLst>
          </p:cNvPr>
          <p:cNvSpPr txBox="1"/>
          <p:nvPr/>
        </p:nvSpPr>
        <p:spPr>
          <a:xfrm>
            <a:off x="1701424" y="2674008"/>
            <a:ext cx="1964127" cy="461665"/>
          </a:xfrm>
          <a:prstGeom prst="rect">
            <a:avLst/>
          </a:prstGeom>
          <a:noFill/>
        </p:spPr>
        <p:txBody>
          <a:bodyPr wrap="none" rtlCol="0">
            <a:spAutoFit/>
          </a:bodyPr>
          <a:lstStyle/>
          <a:p>
            <a:r>
              <a:rPr lang="en-US" altLang="zh-CN" sz="2400" dirty="0">
                <a:solidFill>
                  <a:srgbClr val="02FF00"/>
                </a:solidFill>
                <a:latin typeface="Arial" panose="020B0604020202020204" pitchFamily="34" charset="0"/>
              </a:rPr>
              <a:t>Walk</a:t>
            </a:r>
            <a:r>
              <a:rPr lang="zh-CN" altLang="en-US" sz="2400" dirty="0">
                <a:solidFill>
                  <a:srgbClr val="02FF00"/>
                </a:solidFill>
                <a:latin typeface="Arial" panose="020B0604020202020204" pitchFamily="34" charset="0"/>
              </a:rPr>
              <a:t> </a:t>
            </a:r>
            <a:r>
              <a:rPr lang="en-US" altLang="zh-CN" sz="2400" dirty="0">
                <a:solidFill>
                  <a:srgbClr val="02FF00"/>
                </a:solidFill>
                <a:latin typeface="Arial" panose="020B0604020202020204" pitchFamily="34" charset="0"/>
              </a:rPr>
              <a:t>forward</a:t>
            </a:r>
            <a:endParaRPr lang="en-CH" sz="2400" dirty="0">
              <a:solidFill>
                <a:srgbClr val="02FF00"/>
              </a:solidFill>
              <a:latin typeface="Arial" panose="020B0604020202020204" pitchFamily="34" charset="0"/>
            </a:endParaRPr>
          </a:p>
        </p:txBody>
      </p:sp>
      <p:sp>
        <p:nvSpPr>
          <p:cNvPr id="11" name="TextBox 10">
            <a:extLst>
              <a:ext uri="{FF2B5EF4-FFF2-40B4-BE49-F238E27FC236}">
                <a16:creationId xmlns:a16="http://schemas.microsoft.com/office/drawing/2014/main" id="{2E2E138E-CF71-88F8-274B-69DADD625F94}"/>
              </a:ext>
            </a:extLst>
          </p:cNvPr>
          <p:cNvSpPr txBox="1"/>
          <p:nvPr/>
        </p:nvSpPr>
        <p:spPr>
          <a:xfrm>
            <a:off x="1701424" y="2966395"/>
            <a:ext cx="1505348" cy="461665"/>
          </a:xfrm>
          <a:prstGeom prst="rect">
            <a:avLst/>
          </a:prstGeom>
          <a:noFill/>
        </p:spPr>
        <p:txBody>
          <a:bodyPr wrap="none" rtlCol="0">
            <a:spAutoFit/>
          </a:bodyPr>
          <a:lstStyle/>
          <a:p>
            <a:r>
              <a:rPr lang="en-US" altLang="zh-CN" sz="2400" dirty="0">
                <a:solidFill>
                  <a:srgbClr val="FFE300"/>
                </a:solidFill>
                <a:latin typeface="Arial" panose="020B0604020202020204" pitchFamily="34" charset="0"/>
              </a:rPr>
              <a:t>cartwheel</a:t>
            </a:r>
            <a:endParaRPr lang="en-CH" sz="2400" dirty="0">
              <a:solidFill>
                <a:srgbClr val="FFE300"/>
              </a:solidFill>
              <a:latin typeface="Arial" panose="020B0604020202020204" pitchFamily="34" charset="0"/>
            </a:endParaRPr>
          </a:p>
        </p:txBody>
      </p:sp>
      <p:sp>
        <p:nvSpPr>
          <p:cNvPr id="12" name="TextBox 11">
            <a:extLst>
              <a:ext uri="{FF2B5EF4-FFF2-40B4-BE49-F238E27FC236}">
                <a16:creationId xmlns:a16="http://schemas.microsoft.com/office/drawing/2014/main" id="{6BBF860E-2D88-2EC5-678E-40B8FB5D5174}"/>
              </a:ext>
            </a:extLst>
          </p:cNvPr>
          <p:cNvSpPr txBox="1"/>
          <p:nvPr/>
        </p:nvSpPr>
        <p:spPr>
          <a:xfrm>
            <a:off x="1701424" y="3274810"/>
            <a:ext cx="1964127" cy="461665"/>
          </a:xfrm>
          <a:prstGeom prst="rect">
            <a:avLst/>
          </a:prstGeom>
          <a:noFill/>
        </p:spPr>
        <p:txBody>
          <a:bodyPr wrap="none" rtlCol="0">
            <a:spAutoFit/>
          </a:bodyPr>
          <a:lstStyle/>
          <a:p>
            <a:r>
              <a:rPr lang="en-US" altLang="zh-CN" sz="2400" dirty="0">
                <a:solidFill>
                  <a:srgbClr val="80FF00"/>
                </a:solidFill>
                <a:latin typeface="Arial" panose="020B0604020202020204" pitchFamily="34" charset="0"/>
              </a:rPr>
              <a:t>Walk</a:t>
            </a:r>
            <a:r>
              <a:rPr lang="zh-CN" altLang="en-US" sz="2400" dirty="0">
                <a:solidFill>
                  <a:srgbClr val="80FF00"/>
                </a:solidFill>
                <a:latin typeface="Arial" panose="020B0604020202020204" pitchFamily="34" charset="0"/>
              </a:rPr>
              <a:t> </a:t>
            </a:r>
            <a:r>
              <a:rPr lang="en-US" altLang="zh-CN" sz="2400" dirty="0">
                <a:solidFill>
                  <a:srgbClr val="80FF00"/>
                </a:solidFill>
                <a:latin typeface="Arial" panose="020B0604020202020204" pitchFamily="34" charset="0"/>
              </a:rPr>
              <a:t>forward</a:t>
            </a:r>
            <a:endParaRPr lang="en-CH" sz="2400" dirty="0">
              <a:solidFill>
                <a:srgbClr val="80FF00"/>
              </a:solidFill>
              <a:latin typeface="Arial" panose="020B0604020202020204" pitchFamily="34" charset="0"/>
            </a:endParaRPr>
          </a:p>
        </p:txBody>
      </p:sp>
      <p:sp>
        <p:nvSpPr>
          <p:cNvPr id="13" name="TextBox 12">
            <a:extLst>
              <a:ext uri="{FF2B5EF4-FFF2-40B4-BE49-F238E27FC236}">
                <a16:creationId xmlns:a16="http://schemas.microsoft.com/office/drawing/2014/main" id="{044E4007-AEBD-9163-2B51-04AF6AC079D8}"/>
              </a:ext>
            </a:extLst>
          </p:cNvPr>
          <p:cNvSpPr txBox="1"/>
          <p:nvPr/>
        </p:nvSpPr>
        <p:spPr>
          <a:xfrm>
            <a:off x="1701424" y="3570660"/>
            <a:ext cx="1327608" cy="461665"/>
          </a:xfrm>
          <a:prstGeom prst="rect">
            <a:avLst/>
          </a:prstGeom>
          <a:noFill/>
        </p:spPr>
        <p:txBody>
          <a:bodyPr wrap="none" rtlCol="0">
            <a:spAutoFit/>
          </a:bodyPr>
          <a:lstStyle/>
          <a:p>
            <a:r>
              <a:rPr lang="en-US" altLang="zh-CN" sz="2400" dirty="0">
                <a:solidFill>
                  <a:srgbClr val="FF8001"/>
                </a:solidFill>
                <a:latin typeface="Arial" panose="020B0604020202020204" pitchFamily="34" charset="0"/>
              </a:rPr>
              <a:t>Turn</a:t>
            </a:r>
            <a:r>
              <a:rPr lang="zh-CN" altLang="en-US" sz="2400" dirty="0">
                <a:solidFill>
                  <a:srgbClr val="FF8001"/>
                </a:solidFill>
                <a:latin typeface="Arial" panose="020B0604020202020204" pitchFamily="34" charset="0"/>
              </a:rPr>
              <a:t> </a:t>
            </a:r>
            <a:r>
              <a:rPr lang="en-US" altLang="zh-CN" sz="2400" dirty="0">
                <a:solidFill>
                  <a:srgbClr val="FF8001"/>
                </a:solidFill>
                <a:latin typeface="Arial" panose="020B0604020202020204" pitchFamily="34" charset="0"/>
              </a:rPr>
              <a:t>left</a:t>
            </a:r>
            <a:endParaRPr lang="en-CH" sz="2400" dirty="0">
              <a:solidFill>
                <a:srgbClr val="FF8001"/>
              </a:solidFill>
              <a:latin typeface="Arial" panose="020B0604020202020204" pitchFamily="34" charset="0"/>
            </a:endParaRPr>
          </a:p>
        </p:txBody>
      </p:sp>
      <p:sp>
        <p:nvSpPr>
          <p:cNvPr id="14" name="TextBox 13">
            <a:extLst>
              <a:ext uri="{FF2B5EF4-FFF2-40B4-BE49-F238E27FC236}">
                <a16:creationId xmlns:a16="http://schemas.microsoft.com/office/drawing/2014/main" id="{47EE3A2F-B897-5C94-8C5C-657A80059869}"/>
              </a:ext>
            </a:extLst>
          </p:cNvPr>
          <p:cNvSpPr txBox="1"/>
          <p:nvPr/>
        </p:nvSpPr>
        <p:spPr>
          <a:xfrm>
            <a:off x="1701424" y="3907651"/>
            <a:ext cx="1359859" cy="461665"/>
          </a:xfrm>
          <a:prstGeom prst="rect">
            <a:avLst/>
          </a:prstGeom>
          <a:noFill/>
        </p:spPr>
        <p:txBody>
          <a:bodyPr wrap="none" rtlCol="0">
            <a:spAutoFit/>
          </a:bodyPr>
          <a:lstStyle/>
          <a:p>
            <a:r>
              <a:rPr lang="en-US" altLang="zh-CN" sz="2400" dirty="0">
                <a:solidFill>
                  <a:srgbClr val="02FF81"/>
                </a:solidFill>
                <a:latin typeface="Arial" panose="020B0604020202020204" pitchFamily="34" charset="0"/>
              </a:rPr>
              <a:t>Sit</a:t>
            </a:r>
            <a:r>
              <a:rPr lang="zh-CN" altLang="en-US" sz="2400" dirty="0">
                <a:solidFill>
                  <a:srgbClr val="02FF81"/>
                </a:solidFill>
                <a:latin typeface="Arial" panose="020B0604020202020204" pitchFamily="34" charset="0"/>
              </a:rPr>
              <a:t> </a:t>
            </a:r>
            <a:r>
              <a:rPr lang="en-US" altLang="zh-CN" sz="2400" dirty="0">
                <a:solidFill>
                  <a:srgbClr val="02FF81"/>
                </a:solidFill>
                <a:latin typeface="Arial" panose="020B0604020202020204" pitchFamily="34" charset="0"/>
              </a:rPr>
              <a:t>down</a:t>
            </a:r>
            <a:endParaRPr lang="en-CH" sz="2400" dirty="0">
              <a:solidFill>
                <a:srgbClr val="02FF81"/>
              </a:solidFill>
              <a:latin typeface="Arial" panose="020B0604020202020204" pitchFamily="34" charset="0"/>
            </a:endParaRPr>
          </a:p>
        </p:txBody>
      </p:sp>
      <p:sp>
        <p:nvSpPr>
          <p:cNvPr id="15" name="TextBox 14">
            <a:extLst>
              <a:ext uri="{FF2B5EF4-FFF2-40B4-BE49-F238E27FC236}">
                <a16:creationId xmlns:a16="http://schemas.microsoft.com/office/drawing/2014/main" id="{602D2645-968C-FF4E-DE0C-91BB733939D2}"/>
              </a:ext>
            </a:extLst>
          </p:cNvPr>
          <p:cNvSpPr txBox="1"/>
          <p:nvPr/>
        </p:nvSpPr>
        <p:spPr>
          <a:xfrm>
            <a:off x="1701424" y="4517833"/>
            <a:ext cx="2153346" cy="461665"/>
          </a:xfrm>
          <a:prstGeom prst="rect">
            <a:avLst/>
          </a:prstGeom>
          <a:noFill/>
        </p:spPr>
        <p:txBody>
          <a:bodyPr wrap="none" rtlCol="0">
            <a:spAutoFit/>
          </a:bodyPr>
          <a:lstStyle/>
          <a:p>
            <a:r>
              <a:rPr lang="en-US" altLang="zh-CN" sz="2400" dirty="0">
                <a:solidFill>
                  <a:srgbClr val="FF00FF"/>
                </a:solidFill>
                <a:latin typeface="Arial" panose="020B0604020202020204" pitchFamily="34" charset="0"/>
              </a:rPr>
              <a:t>Hop</a:t>
            </a:r>
            <a:r>
              <a:rPr lang="zh-CN" altLang="en-US" sz="2400" dirty="0">
                <a:solidFill>
                  <a:srgbClr val="FF00FF"/>
                </a:solidFill>
                <a:latin typeface="Arial" panose="020B0604020202020204" pitchFamily="34" charset="0"/>
              </a:rPr>
              <a:t> </a:t>
            </a:r>
            <a:r>
              <a:rPr lang="en-US" altLang="zh-CN" sz="2400" dirty="0">
                <a:solidFill>
                  <a:srgbClr val="FF00FF"/>
                </a:solidFill>
                <a:latin typeface="Arial" panose="020B0604020202020204" pitchFamily="34" charset="0"/>
              </a:rPr>
              <a:t>on</a:t>
            </a:r>
            <a:r>
              <a:rPr lang="zh-CN" altLang="en-US" sz="2400" dirty="0">
                <a:solidFill>
                  <a:srgbClr val="FF00FF"/>
                </a:solidFill>
                <a:latin typeface="Arial" panose="020B0604020202020204" pitchFamily="34" charset="0"/>
              </a:rPr>
              <a:t> </a:t>
            </a:r>
            <a:r>
              <a:rPr lang="en-US" altLang="zh-CN" sz="2400" dirty="0">
                <a:solidFill>
                  <a:srgbClr val="FF00FF"/>
                </a:solidFill>
                <a:latin typeface="Arial" panose="020B0604020202020204" pitchFamily="34" charset="0"/>
              </a:rPr>
              <a:t>left</a:t>
            </a:r>
            <a:r>
              <a:rPr lang="zh-CN" altLang="en-US" sz="2400" dirty="0">
                <a:solidFill>
                  <a:srgbClr val="FF00FF"/>
                </a:solidFill>
                <a:latin typeface="Arial" panose="020B0604020202020204" pitchFamily="34" charset="0"/>
              </a:rPr>
              <a:t> </a:t>
            </a:r>
            <a:r>
              <a:rPr lang="en-US" altLang="zh-CN" sz="2400" dirty="0">
                <a:solidFill>
                  <a:srgbClr val="FF00FF"/>
                </a:solidFill>
                <a:latin typeface="Arial" panose="020B0604020202020204" pitchFamily="34" charset="0"/>
              </a:rPr>
              <a:t>leg</a:t>
            </a:r>
            <a:endParaRPr lang="en-CH" sz="2400" dirty="0">
              <a:solidFill>
                <a:srgbClr val="FF00FF"/>
              </a:solidFill>
              <a:latin typeface="Arial" panose="020B0604020202020204" pitchFamily="34" charset="0"/>
            </a:endParaRPr>
          </a:p>
        </p:txBody>
      </p:sp>
      <p:sp>
        <p:nvSpPr>
          <p:cNvPr id="16" name="TextBox 15">
            <a:extLst>
              <a:ext uri="{FF2B5EF4-FFF2-40B4-BE49-F238E27FC236}">
                <a16:creationId xmlns:a16="http://schemas.microsoft.com/office/drawing/2014/main" id="{F3BF2380-B0D5-F6C9-B947-0888EB222BD7}"/>
              </a:ext>
            </a:extLst>
          </p:cNvPr>
          <p:cNvSpPr txBox="1"/>
          <p:nvPr/>
        </p:nvSpPr>
        <p:spPr>
          <a:xfrm>
            <a:off x="1701424" y="4824581"/>
            <a:ext cx="2015873" cy="461665"/>
          </a:xfrm>
          <a:prstGeom prst="rect">
            <a:avLst/>
          </a:prstGeom>
          <a:noFill/>
        </p:spPr>
        <p:txBody>
          <a:bodyPr wrap="none" rtlCol="0">
            <a:spAutoFit/>
          </a:bodyPr>
          <a:lstStyle/>
          <a:p>
            <a:r>
              <a:rPr lang="en-US" altLang="zh-CN" sz="2400" dirty="0">
                <a:solidFill>
                  <a:srgbClr val="0000FF"/>
                </a:solidFill>
                <a:latin typeface="Arial" panose="020B0604020202020204" pitchFamily="34" charset="0"/>
              </a:rPr>
              <a:t>Pace</a:t>
            </a:r>
            <a:r>
              <a:rPr lang="zh-CN" altLang="en-US" sz="2400" dirty="0">
                <a:solidFill>
                  <a:srgbClr val="0000FF"/>
                </a:solidFill>
                <a:latin typeface="Arial" panose="020B0604020202020204" pitchFamily="34" charset="0"/>
              </a:rPr>
              <a:t> </a:t>
            </a:r>
            <a:r>
              <a:rPr lang="en-US" altLang="zh-CN" sz="2400" dirty="0">
                <a:solidFill>
                  <a:srgbClr val="0000FF"/>
                </a:solidFill>
                <a:latin typeface="Arial" panose="020B0604020202020204" pitchFamily="34" charset="0"/>
              </a:rPr>
              <a:t>in</a:t>
            </a:r>
            <a:r>
              <a:rPr lang="zh-CN" altLang="en-US" sz="2400" dirty="0">
                <a:solidFill>
                  <a:srgbClr val="0000FF"/>
                </a:solidFill>
                <a:latin typeface="Arial" panose="020B0604020202020204" pitchFamily="34" charset="0"/>
              </a:rPr>
              <a:t> </a:t>
            </a:r>
            <a:r>
              <a:rPr lang="en-US" altLang="zh-CN" sz="2400" dirty="0">
                <a:solidFill>
                  <a:srgbClr val="0000FF"/>
                </a:solidFill>
                <a:latin typeface="Arial" panose="020B0604020202020204" pitchFamily="34" charset="0"/>
              </a:rPr>
              <a:t>circle</a:t>
            </a:r>
            <a:endParaRPr lang="en-CH" sz="2400" dirty="0">
              <a:solidFill>
                <a:srgbClr val="0000FF"/>
              </a:solidFill>
              <a:latin typeface="Arial" panose="020B0604020202020204" pitchFamily="34" charset="0"/>
            </a:endParaRPr>
          </a:p>
        </p:txBody>
      </p:sp>
      <p:sp>
        <p:nvSpPr>
          <p:cNvPr id="17" name="TextBox 16">
            <a:extLst>
              <a:ext uri="{FF2B5EF4-FFF2-40B4-BE49-F238E27FC236}">
                <a16:creationId xmlns:a16="http://schemas.microsoft.com/office/drawing/2014/main" id="{F9C4E69C-204E-6EF1-F070-64F29B5CF575}"/>
              </a:ext>
            </a:extLst>
          </p:cNvPr>
          <p:cNvSpPr txBox="1"/>
          <p:nvPr/>
        </p:nvSpPr>
        <p:spPr>
          <a:xfrm>
            <a:off x="1701424" y="5116968"/>
            <a:ext cx="1075936" cy="461665"/>
          </a:xfrm>
          <a:prstGeom prst="rect">
            <a:avLst/>
          </a:prstGeom>
          <a:noFill/>
        </p:spPr>
        <p:txBody>
          <a:bodyPr wrap="none" rtlCol="0">
            <a:spAutoFit/>
          </a:bodyPr>
          <a:lstStyle/>
          <a:p>
            <a:r>
              <a:rPr lang="en-US" altLang="zh-CN" sz="2400" dirty="0">
                <a:solidFill>
                  <a:srgbClr val="8000FF"/>
                </a:solidFill>
                <a:latin typeface="Arial" panose="020B0604020202020204" pitchFamily="34" charset="0"/>
              </a:rPr>
              <a:t>Dance</a:t>
            </a:r>
            <a:endParaRPr lang="en-CH" sz="2400" dirty="0">
              <a:solidFill>
                <a:srgbClr val="8000FF"/>
              </a:solidFill>
              <a:latin typeface="Arial" panose="020B0604020202020204" pitchFamily="34" charset="0"/>
            </a:endParaRPr>
          </a:p>
        </p:txBody>
      </p:sp>
      <p:sp>
        <p:nvSpPr>
          <p:cNvPr id="18" name="TextBox 17">
            <a:extLst>
              <a:ext uri="{FF2B5EF4-FFF2-40B4-BE49-F238E27FC236}">
                <a16:creationId xmlns:a16="http://schemas.microsoft.com/office/drawing/2014/main" id="{0099593E-9E4B-6D44-CBE3-F7E431C48124}"/>
              </a:ext>
            </a:extLst>
          </p:cNvPr>
          <p:cNvSpPr txBox="1"/>
          <p:nvPr/>
        </p:nvSpPr>
        <p:spPr>
          <a:xfrm>
            <a:off x="1701424" y="5409355"/>
            <a:ext cx="1074333" cy="461665"/>
          </a:xfrm>
          <a:prstGeom prst="rect">
            <a:avLst/>
          </a:prstGeom>
          <a:noFill/>
        </p:spPr>
        <p:txBody>
          <a:bodyPr wrap="none" rtlCol="0">
            <a:spAutoFit/>
          </a:bodyPr>
          <a:lstStyle/>
          <a:p>
            <a:r>
              <a:rPr lang="en-US" altLang="zh-CN" sz="2400" dirty="0">
                <a:solidFill>
                  <a:srgbClr val="0080FF"/>
                </a:solidFill>
                <a:latin typeface="Arial" panose="020B0604020202020204" pitchFamily="34" charset="0"/>
              </a:rPr>
              <a:t>Stand</a:t>
            </a:r>
            <a:r>
              <a:rPr lang="zh-CN" altLang="en-US" sz="2400" dirty="0">
                <a:solidFill>
                  <a:srgbClr val="0080FF"/>
                </a:solidFill>
                <a:latin typeface="Arial" panose="020B0604020202020204" pitchFamily="34" charset="0"/>
              </a:rPr>
              <a:t> </a:t>
            </a:r>
            <a:endParaRPr lang="en-CH" sz="2400" dirty="0">
              <a:solidFill>
                <a:srgbClr val="0080FF"/>
              </a:solidFill>
              <a:latin typeface="Arial" panose="020B0604020202020204" pitchFamily="34" charset="0"/>
            </a:endParaRPr>
          </a:p>
        </p:txBody>
      </p:sp>
      <p:sp>
        <p:nvSpPr>
          <p:cNvPr id="19" name="TextBox 18">
            <a:extLst>
              <a:ext uri="{FF2B5EF4-FFF2-40B4-BE49-F238E27FC236}">
                <a16:creationId xmlns:a16="http://schemas.microsoft.com/office/drawing/2014/main" id="{E50758C5-789C-030F-1BD5-9925D3373415}"/>
              </a:ext>
            </a:extLst>
          </p:cNvPr>
          <p:cNvSpPr txBox="1"/>
          <p:nvPr/>
        </p:nvSpPr>
        <p:spPr>
          <a:xfrm>
            <a:off x="1701424" y="5717770"/>
            <a:ext cx="2415854" cy="461665"/>
          </a:xfrm>
          <a:prstGeom prst="rect">
            <a:avLst/>
          </a:prstGeom>
          <a:noFill/>
        </p:spPr>
        <p:txBody>
          <a:bodyPr wrap="none" rtlCol="0">
            <a:spAutoFit/>
          </a:bodyPr>
          <a:lstStyle/>
          <a:p>
            <a:r>
              <a:rPr lang="en-US" altLang="zh-CN" sz="2400" dirty="0">
                <a:solidFill>
                  <a:srgbClr val="FF0080"/>
                </a:solidFill>
                <a:latin typeface="Arial" panose="020B0604020202020204" pitchFamily="34" charset="0"/>
              </a:rPr>
              <a:t>Wave</a:t>
            </a:r>
            <a:r>
              <a:rPr lang="zh-CN" altLang="en-US" sz="2400" dirty="0">
                <a:solidFill>
                  <a:srgbClr val="FF0080"/>
                </a:solidFill>
                <a:latin typeface="Arial" panose="020B0604020202020204" pitchFamily="34" charset="0"/>
              </a:rPr>
              <a:t> </a:t>
            </a:r>
            <a:r>
              <a:rPr lang="en-US" altLang="zh-CN" sz="2400" dirty="0">
                <a:solidFill>
                  <a:srgbClr val="FF0080"/>
                </a:solidFill>
                <a:latin typeface="Arial" panose="020B0604020202020204" pitchFamily="34" charset="0"/>
              </a:rPr>
              <a:t>right</a:t>
            </a:r>
            <a:r>
              <a:rPr lang="zh-CN" altLang="en-US" sz="2400" dirty="0">
                <a:solidFill>
                  <a:srgbClr val="FF0080"/>
                </a:solidFill>
                <a:latin typeface="Arial" panose="020B0604020202020204" pitchFamily="34" charset="0"/>
              </a:rPr>
              <a:t> </a:t>
            </a:r>
            <a:r>
              <a:rPr lang="en-US" altLang="zh-CN" sz="2400" dirty="0">
                <a:solidFill>
                  <a:srgbClr val="FF0080"/>
                </a:solidFill>
                <a:latin typeface="Arial" panose="020B0604020202020204" pitchFamily="34" charset="0"/>
              </a:rPr>
              <a:t>hand</a:t>
            </a:r>
            <a:endParaRPr lang="en-CH" sz="2400" dirty="0">
              <a:solidFill>
                <a:srgbClr val="FF0080"/>
              </a:solidFill>
              <a:latin typeface="Arial" panose="020B0604020202020204" pitchFamily="34" charset="0"/>
            </a:endParaRPr>
          </a:p>
        </p:txBody>
      </p:sp>
      <p:sp>
        <p:nvSpPr>
          <p:cNvPr id="23" name="TextBox 22">
            <a:extLst>
              <a:ext uri="{FF2B5EF4-FFF2-40B4-BE49-F238E27FC236}">
                <a16:creationId xmlns:a16="http://schemas.microsoft.com/office/drawing/2014/main" id="{486AB35B-2FEA-0CD2-E2A3-B11E7D82285D}"/>
              </a:ext>
            </a:extLst>
          </p:cNvPr>
          <p:cNvSpPr txBox="1"/>
          <p:nvPr/>
        </p:nvSpPr>
        <p:spPr>
          <a:xfrm>
            <a:off x="1701423" y="4200122"/>
            <a:ext cx="1418978" cy="461665"/>
          </a:xfrm>
          <a:prstGeom prst="rect">
            <a:avLst/>
          </a:prstGeom>
          <a:noFill/>
        </p:spPr>
        <p:txBody>
          <a:bodyPr wrap="none" rtlCol="0">
            <a:spAutoFit/>
          </a:bodyPr>
          <a:lstStyle/>
          <a:p>
            <a:r>
              <a:rPr lang="en-CH" altLang="zh-CN" sz="2400" dirty="0">
                <a:solidFill>
                  <a:srgbClr val="02FFFF"/>
                </a:solidFill>
                <a:latin typeface="Arial" panose="020B0604020202020204" pitchFamily="34" charset="0"/>
              </a:rPr>
              <a:t>Stand</a:t>
            </a:r>
            <a:r>
              <a:rPr lang="zh-CN" altLang="en-US" sz="2400" dirty="0">
                <a:solidFill>
                  <a:srgbClr val="02FFFF"/>
                </a:solidFill>
                <a:latin typeface="Arial" panose="020B0604020202020204" pitchFamily="34" charset="0"/>
              </a:rPr>
              <a:t> </a:t>
            </a:r>
            <a:r>
              <a:rPr lang="en-US" altLang="zh-CN" sz="2400" dirty="0">
                <a:solidFill>
                  <a:srgbClr val="02FFFF"/>
                </a:solidFill>
                <a:latin typeface="Arial" panose="020B0604020202020204" pitchFamily="34" charset="0"/>
              </a:rPr>
              <a:t>up</a:t>
            </a:r>
            <a:endParaRPr lang="en-CH" sz="2400" dirty="0">
              <a:solidFill>
                <a:srgbClr val="02FFFF"/>
              </a:solidFill>
              <a:latin typeface="Arial" panose="020B0604020202020204" pitchFamily="34" charset="0"/>
            </a:endParaRPr>
          </a:p>
        </p:txBody>
      </p:sp>
      <p:pic>
        <p:nvPicPr>
          <p:cNvPr id="3" name="our follow">
            <a:hlinkClick r:id="" action="ppaction://media"/>
            <a:extLst>
              <a:ext uri="{FF2B5EF4-FFF2-40B4-BE49-F238E27FC236}">
                <a16:creationId xmlns:a16="http://schemas.microsoft.com/office/drawing/2014/main" id="{DCE111D9-2D43-C60F-BC24-D43673786AFA}"/>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272238" y="1558873"/>
            <a:ext cx="4946904" cy="4946904"/>
          </a:xfrm>
          <a:prstGeom prst="rect">
            <a:avLst/>
          </a:prstGeom>
        </p:spPr>
      </p:pic>
      <p:sp>
        <p:nvSpPr>
          <p:cNvPr id="4" name="TextBox 3">
            <a:extLst>
              <a:ext uri="{FF2B5EF4-FFF2-40B4-BE49-F238E27FC236}">
                <a16:creationId xmlns:a16="http://schemas.microsoft.com/office/drawing/2014/main" id="{E1AA9434-F84A-6CD9-AEE3-645F940067FF}"/>
              </a:ext>
            </a:extLst>
          </p:cNvPr>
          <p:cNvSpPr txBox="1"/>
          <p:nvPr/>
        </p:nvSpPr>
        <p:spPr>
          <a:xfrm>
            <a:off x="6697693" y="6507059"/>
            <a:ext cx="4207177" cy="369332"/>
          </a:xfrm>
          <a:prstGeom prst="rect">
            <a:avLst/>
          </a:prstGeom>
          <a:noFill/>
        </p:spPr>
        <p:txBody>
          <a:bodyPr wrap="none" rtlCol="0">
            <a:spAutoFit/>
          </a:bodyPr>
          <a:lstStyle/>
          <a:p>
            <a:r>
              <a:rPr lang="en-US" dirty="0"/>
              <a:t>(Moving camera</a:t>
            </a:r>
            <a:r>
              <a:rPr lang="en-US"/>
              <a:t>, colors denote </a:t>
            </a:r>
            <a:r>
              <a:rPr lang="en-US" dirty="0"/>
              <a:t>actions)</a:t>
            </a:r>
          </a:p>
        </p:txBody>
      </p:sp>
    </p:spTree>
    <p:custDataLst>
      <p:tags r:id="rId1"/>
    </p:custDataLst>
    <p:extLst>
      <p:ext uri="{BB962C8B-B14F-4D97-AF65-F5344CB8AC3E}">
        <p14:creationId xmlns:p14="http://schemas.microsoft.com/office/powerpoint/2010/main" val="1296048216"/>
      </p:ext>
    </p:extLst>
  </p:cSld>
  <p:clrMapOvr>
    <a:masterClrMapping/>
  </p:clrMapOvr>
  <mc:AlternateContent xmlns:mc="http://schemas.openxmlformats.org/markup-compatibility/2006">
    <mc:Choice xmlns:p14="http://schemas.microsoft.com/office/powerpoint/2010/main" Requires="p14">
      <p:transition spd="slow" p14:dur="2000" advTm="25455"/>
    </mc:Choice>
    <mc:Fallback>
      <p:transition spd="slow" advTm="25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4"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grpId="1" nodeType="withEffect">
                                  <p:stCondLst>
                                    <p:cond delay="267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267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400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4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613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613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747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747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827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grpId="0" nodeType="withEffect">
                                  <p:stCondLst>
                                    <p:cond delay="827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987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987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1093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1093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xit" presetSubtype="0" fill="hold" grpId="1" nodeType="withEffect">
                                  <p:stCondLst>
                                    <p:cond delay="1360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ntr" presetSubtype="0" fill="hold" grpId="0" nodeType="withEffect">
                                  <p:stCondLst>
                                    <p:cond delay="1360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xit" presetSubtype="0" fill="hold" grpId="1" nodeType="withEffect">
                                  <p:stCondLst>
                                    <p:cond delay="1627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1627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xit" presetSubtype="0" fill="hold" grpId="1" nodeType="withEffect">
                                  <p:stCondLst>
                                    <p:cond delay="1947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0" nodeType="withEffect">
                                  <p:stCondLst>
                                    <p:cond delay="1947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1" nodeType="withEffect">
                                  <p:stCondLst>
                                    <p:cond delay="2080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2080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
                </p:tgtEl>
              </p:cMediaNode>
            </p:video>
          </p:childTnLst>
        </p:cTn>
      </p:par>
    </p:tnLst>
    <p:bldLst>
      <p:bldP spid="6" grpId="0"/>
      <p:bldP spid="6"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3" grpId="0"/>
      <p:bldP spid="23" grpId="1"/>
    </p:bldLst>
  </p:timing>
  <p:extLst>
    <p:ext uri="{E180D4A7-C9FB-4DFB-919C-405C955672EB}">
      <p14:showEvtLst xmlns:p14="http://schemas.microsoft.com/office/powerpoint/2010/main">
        <p14:playEvt time="1253" objId="3"/>
        <p14:stopEvt time="25203"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2D42-1553-354B-4E38-98F8CF0FF617}"/>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Text-conditioned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en-US" altLang="zh-CN" dirty="0" err="1">
                <a:latin typeface="Arial" panose="020B0604020202020204" pitchFamily="34" charset="0"/>
                <a:cs typeface="Arial" panose="020B0604020202020204" pitchFamily="34" charset="0"/>
              </a:rPr>
              <a:t>betweening</a:t>
            </a:r>
            <a:endParaRPr lang="en-CH" dirty="0">
              <a:latin typeface="Arial" panose="020B0604020202020204" pitchFamily="34" charset="0"/>
              <a:cs typeface="Arial" panose="020B0604020202020204" pitchFamily="34" charset="0"/>
            </a:endParaRPr>
          </a:p>
        </p:txBody>
      </p:sp>
      <p:pic>
        <p:nvPicPr>
          <p:cNvPr id="5" name="jump_ours">
            <a:hlinkClick r:id="" action="ppaction://media"/>
            <a:extLst>
              <a:ext uri="{FF2B5EF4-FFF2-40B4-BE49-F238E27FC236}">
                <a16:creationId xmlns:a16="http://schemas.microsoft.com/office/drawing/2014/main" id="{781D9C0A-DC7F-E07F-D3E0-57E422DEAA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090987" y="1690688"/>
            <a:ext cx="4010025" cy="4010025"/>
          </a:xfrm>
          <a:prstGeom prst="rect">
            <a:avLst/>
          </a:prstGeom>
        </p:spPr>
      </p:pic>
      <p:sp>
        <p:nvSpPr>
          <p:cNvPr id="3" name="TextBox 2">
            <a:extLst>
              <a:ext uri="{FF2B5EF4-FFF2-40B4-BE49-F238E27FC236}">
                <a16:creationId xmlns:a16="http://schemas.microsoft.com/office/drawing/2014/main" id="{D0E7765F-B10C-F64C-EEB3-DC4FB305A3D7}"/>
              </a:ext>
            </a:extLst>
          </p:cNvPr>
          <p:cNvSpPr txBox="1"/>
          <p:nvPr/>
        </p:nvSpPr>
        <p:spPr>
          <a:xfrm>
            <a:off x="1549567" y="5854535"/>
            <a:ext cx="910890" cy="369332"/>
          </a:xfrm>
          <a:prstGeom prst="rect">
            <a:avLst/>
          </a:prstGeom>
          <a:noFill/>
        </p:spPr>
        <p:txBody>
          <a:bodyPr wrap="none" rtlCol="0">
            <a:spAutoFit/>
          </a:bodyPr>
          <a:lstStyle/>
          <a:p>
            <a:r>
              <a:rPr lang="en-GB" dirty="0">
                <a:latin typeface="Arial" panose="020B0604020202020204" pitchFamily="34" charset="0"/>
              </a:rPr>
              <a:t>“W</a:t>
            </a:r>
            <a:r>
              <a:rPr lang="en-CH" dirty="0">
                <a:latin typeface="Arial" panose="020B0604020202020204" pitchFamily="34" charset="0"/>
              </a:rPr>
              <a:t>alk” </a:t>
            </a:r>
          </a:p>
        </p:txBody>
      </p:sp>
      <p:sp>
        <p:nvSpPr>
          <p:cNvPr id="7" name="TextBox 6">
            <a:extLst>
              <a:ext uri="{FF2B5EF4-FFF2-40B4-BE49-F238E27FC236}">
                <a16:creationId xmlns:a16="http://schemas.microsoft.com/office/drawing/2014/main" id="{87FB6160-96D1-F186-F93F-F193BB80102A}"/>
              </a:ext>
            </a:extLst>
          </p:cNvPr>
          <p:cNvSpPr txBox="1"/>
          <p:nvPr/>
        </p:nvSpPr>
        <p:spPr>
          <a:xfrm>
            <a:off x="5232301" y="5866410"/>
            <a:ext cx="1727396" cy="369332"/>
          </a:xfrm>
          <a:prstGeom prst="rect">
            <a:avLst/>
          </a:prstGeom>
          <a:noFill/>
        </p:spPr>
        <p:txBody>
          <a:bodyPr wrap="none" rtlCol="0">
            <a:spAutoFit/>
          </a:bodyPr>
          <a:lstStyle/>
          <a:p>
            <a:r>
              <a:rPr lang="en-GB" dirty="0">
                <a:latin typeface="Arial" panose="020B0604020202020204" pitchFamily="34" charset="0"/>
              </a:rPr>
              <a:t>“Jump forward”</a:t>
            </a:r>
            <a:endParaRPr lang="en-CH" dirty="0">
              <a:latin typeface="Arial" panose="020B0604020202020204" pitchFamily="34" charset="0"/>
            </a:endParaRPr>
          </a:p>
        </p:txBody>
      </p:sp>
      <p:sp>
        <p:nvSpPr>
          <p:cNvPr id="8" name="TextBox 7">
            <a:extLst>
              <a:ext uri="{FF2B5EF4-FFF2-40B4-BE49-F238E27FC236}">
                <a16:creationId xmlns:a16="http://schemas.microsoft.com/office/drawing/2014/main" id="{5CA4D60C-4679-E008-048C-9793BADF7035}"/>
              </a:ext>
            </a:extLst>
          </p:cNvPr>
          <p:cNvSpPr txBox="1"/>
          <p:nvPr/>
        </p:nvSpPr>
        <p:spPr>
          <a:xfrm>
            <a:off x="9162028" y="5866410"/>
            <a:ext cx="2074029" cy="369332"/>
          </a:xfrm>
          <a:prstGeom prst="rect">
            <a:avLst/>
          </a:prstGeom>
          <a:noFill/>
        </p:spPr>
        <p:txBody>
          <a:bodyPr wrap="none" rtlCol="0">
            <a:spAutoFit/>
          </a:bodyPr>
          <a:lstStyle/>
          <a:p>
            <a:r>
              <a:rPr lang="en-GB" dirty="0">
                <a:latin typeface="Arial" panose="020B0604020202020204" pitchFamily="34" charset="0"/>
              </a:rPr>
              <a:t>“Walk downstairs” </a:t>
            </a:r>
            <a:endParaRPr lang="en-CH" dirty="0">
              <a:latin typeface="Arial" panose="020B0604020202020204" pitchFamily="34" charset="0"/>
            </a:endParaRPr>
          </a:p>
        </p:txBody>
      </p:sp>
      <p:pic>
        <p:nvPicPr>
          <p:cNvPr id="11" name="walk our">
            <a:hlinkClick r:id="" action="ppaction://media"/>
            <a:extLst>
              <a:ext uri="{FF2B5EF4-FFF2-40B4-BE49-F238E27FC236}">
                <a16:creationId xmlns:a16="http://schemas.microsoft.com/office/drawing/2014/main" id="{4D2C5150-8EFC-76F7-2129-053F67934D0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1688592"/>
            <a:ext cx="4014216" cy="4014216"/>
          </a:xfrm>
          <a:prstGeom prst="rect">
            <a:avLst/>
          </a:prstGeom>
        </p:spPr>
      </p:pic>
      <p:pic>
        <p:nvPicPr>
          <p:cNvPr id="12" name="climb down our">
            <a:hlinkClick r:id="" action="ppaction://media"/>
            <a:extLst>
              <a:ext uri="{FF2B5EF4-FFF2-40B4-BE49-F238E27FC236}">
                <a16:creationId xmlns:a16="http://schemas.microsoft.com/office/drawing/2014/main" id="{49580466-6CA6-42BF-6660-B8E5342ED41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77783" y="1686497"/>
            <a:ext cx="4014216" cy="4014216"/>
          </a:xfrm>
          <a:prstGeom prst="rect">
            <a:avLst/>
          </a:prstGeom>
        </p:spPr>
      </p:pic>
    </p:spTree>
    <p:extLst>
      <p:ext uri="{BB962C8B-B14F-4D97-AF65-F5344CB8AC3E}">
        <p14:creationId xmlns:p14="http://schemas.microsoft.com/office/powerpoint/2010/main" val="1989176296"/>
      </p:ext>
    </p:extLst>
  </p:cSld>
  <p:clrMapOvr>
    <a:masterClrMapping/>
  </p:clrMapOvr>
  <mc:AlternateContent xmlns:mc="http://schemas.openxmlformats.org/markup-compatibility/2006">
    <mc:Choice xmlns:p14="http://schemas.microsoft.com/office/powerpoint/2010/main" Requires="p14">
      <p:transition spd="slow" p14:dur="2000" advTm="9814"/>
    </mc:Choice>
    <mc:Fallback>
      <p:transition spd="slow" advTm="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7" fill="hold"/>
                                        <p:tgtEl>
                                          <p:spTgt spid="11"/>
                                        </p:tgtEl>
                                      </p:cBhvr>
                                    </p:cmd>
                                  </p:childTnLst>
                                </p:cTn>
                              </p:par>
                            </p:childTnLst>
                          </p:cTn>
                        </p:par>
                        <p:par>
                          <p:cTn id="7" fill="hold">
                            <p:stCondLst>
                              <p:cond delay="3267"/>
                            </p:stCondLst>
                            <p:childTnLst>
                              <p:par>
                                <p:cTn id="8" presetID="1" presetClass="mediacall" presetSubtype="0" fill="hold" nodeType="afterEffect">
                                  <p:stCondLst>
                                    <p:cond delay="0"/>
                                  </p:stCondLst>
                                  <p:childTnLst>
                                    <p:cmd type="call" cmd="playFrom(0.0)">
                                      <p:cBhvr>
                                        <p:cTn id="9" dur="2667" fill="hold"/>
                                        <p:tgtEl>
                                          <p:spTgt spid="5"/>
                                        </p:tgtEl>
                                      </p:cBhvr>
                                    </p:cmd>
                                  </p:childTnLst>
                                </p:cTn>
                              </p:par>
                            </p:childTnLst>
                          </p:cTn>
                        </p:par>
                        <p:par>
                          <p:cTn id="10" fill="hold">
                            <p:stCondLst>
                              <p:cond delay="5934"/>
                            </p:stCondLst>
                            <p:childTnLst>
                              <p:par>
                                <p:cTn id="11" presetID="1" presetClass="mediacall" presetSubtype="0" fill="hold" nodeType="afterEffect">
                                  <p:stCondLst>
                                    <p:cond delay="0"/>
                                  </p:stCondLst>
                                  <p:childTnLst>
                                    <p:cmd type="call" cmd="playFrom(0.0)">
                                      <p:cBhvr>
                                        <p:cTn id="12" dur="32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video>
              <p:cMediaNode vol="80000">
                <p:cTn id="14" fill="hold" display="0">
                  <p:stCondLst>
                    <p:cond delay="indefinite"/>
                  </p:stCondLst>
                </p:cTn>
                <p:tgtEl>
                  <p:spTgt spid="12"/>
                </p:tgtEl>
              </p:cMediaNode>
            </p:video>
            <p:video>
              <p:cMediaNode vol="80000">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E180D4A7-C9FB-4DFB-919C-405C955672EB}">
      <p14:showEvtLst xmlns:p14="http://schemas.microsoft.com/office/powerpoint/2010/main">
        <p14:playEvt time="8" objId="11"/>
        <p14:playEvt time="3293" objId="5"/>
        <p14:stopEvt time="3356" objId="11"/>
        <p14:playEvt time="5959" objId="12"/>
        <p14:stopEvt time="5990" objId="5"/>
        <p14:stopEvt time="9256" objId="1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DC3F-35B5-18AD-BF51-9141044CB04F}"/>
              </a:ext>
            </a:extLst>
          </p:cNvPr>
          <p:cNvSpPr>
            <a:spLocks noGrp="1"/>
          </p:cNvSpPr>
          <p:nvPr>
            <p:ph type="title"/>
          </p:nvPr>
        </p:nvSpPr>
        <p:spPr/>
        <p:txBody>
          <a:bodyPr/>
          <a:lstStyle/>
          <a:p>
            <a:r>
              <a:rPr lang="en-US" altLang="zh-CN" dirty="0"/>
              <a:t>Human-scene</a:t>
            </a:r>
            <a:r>
              <a:rPr lang="zh-CN" altLang="en-US" dirty="0"/>
              <a:t> </a:t>
            </a:r>
            <a:r>
              <a:rPr lang="en-US" altLang="zh-CN" dirty="0"/>
              <a:t>Interaction</a:t>
            </a:r>
            <a:endParaRPr lang="en-CH" dirty="0"/>
          </a:p>
        </p:txBody>
      </p:sp>
      <p:sp>
        <p:nvSpPr>
          <p:cNvPr id="3" name="TextBox 2">
            <a:extLst>
              <a:ext uri="{FF2B5EF4-FFF2-40B4-BE49-F238E27FC236}">
                <a16:creationId xmlns:a16="http://schemas.microsoft.com/office/drawing/2014/main" id="{2EDF3FF7-39FD-6365-AC1A-6EFDECD33AA1}"/>
              </a:ext>
            </a:extLst>
          </p:cNvPr>
          <p:cNvSpPr txBox="1"/>
          <p:nvPr/>
        </p:nvSpPr>
        <p:spPr>
          <a:xfrm>
            <a:off x="494668" y="5672494"/>
            <a:ext cx="3625736" cy="369332"/>
          </a:xfrm>
          <a:prstGeom prst="rect">
            <a:avLst/>
          </a:prstGeom>
          <a:noFill/>
        </p:spPr>
        <p:txBody>
          <a:bodyPr wrap="none" rtlCol="0">
            <a:spAutoFit/>
          </a:bodyPr>
          <a:lstStyle/>
          <a:p>
            <a:r>
              <a:rPr lang="en-US" altLang="zh-CN" dirty="0">
                <a:latin typeface="Arial" panose="020B0604020202020204" pitchFamily="34" charset="0"/>
              </a:rPr>
              <a:t>“Walk – turn left – sit on the chair”</a:t>
            </a:r>
            <a:endParaRPr lang="en-CH" dirty="0">
              <a:latin typeface="Arial" panose="020B0604020202020204" pitchFamily="34" charset="0"/>
            </a:endParaRPr>
          </a:p>
        </p:txBody>
      </p:sp>
      <p:sp>
        <p:nvSpPr>
          <p:cNvPr id="7" name="TextBox 6">
            <a:extLst>
              <a:ext uri="{FF2B5EF4-FFF2-40B4-BE49-F238E27FC236}">
                <a16:creationId xmlns:a16="http://schemas.microsoft.com/office/drawing/2014/main" id="{2B8807BB-69FC-BC77-93B1-B769F7A34DF0}"/>
              </a:ext>
            </a:extLst>
          </p:cNvPr>
          <p:cNvSpPr txBox="1"/>
          <p:nvPr/>
        </p:nvSpPr>
        <p:spPr>
          <a:xfrm>
            <a:off x="5328318" y="5713237"/>
            <a:ext cx="1734899" cy="369332"/>
          </a:xfrm>
          <a:prstGeom prst="rect">
            <a:avLst/>
          </a:prstGeom>
          <a:noFill/>
        </p:spPr>
        <p:txBody>
          <a:bodyPr wrap="none" rtlCol="0">
            <a:spAutoFit/>
          </a:bodyPr>
          <a:lstStyle/>
          <a:p>
            <a:r>
              <a:rPr lang="en-US" altLang="zh-CN" dirty="0">
                <a:latin typeface="Arial" panose="020B0604020202020204" pitchFamily="34" charset="0"/>
              </a:rPr>
              <a:t>“Walk</a:t>
            </a:r>
            <a:r>
              <a:rPr lang="zh-CN" altLang="en-US" dirty="0">
                <a:latin typeface="Arial" panose="020B0604020202020204" pitchFamily="34" charset="0"/>
              </a:rPr>
              <a:t> </a:t>
            </a:r>
            <a:r>
              <a:rPr lang="en-US" altLang="zh-CN" dirty="0">
                <a:latin typeface="Arial" panose="020B0604020202020204" pitchFamily="34" charset="0"/>
              </a:rPr>
              <a:t>upstairs”</a:t>
            </a:r>
            <a:endParaRPr lang="en-CH" dirty="0">
              <a:latin typeface="Arial" panose="020B0604020202020204" pitchFamily="34" charset="0"/>
            </a:endParaRPr>
          </a:p>
        </p:txBody>
      </p:sp>
      <p:sp>
        <p:nvSpPr>
          <p:cNvPr id="8" name="TextBox 7">
            <a:extLst>
              <a:ext uri="{FF2B5EF4-FFF2-40B4-BE49-F238E27FC236}">
                <a16:creationId xmlns:a16="http://schemas.microsoft.com/office/drawing/2014/main" id="{FFB3B700-0298-9284-9EF0-779696F2BEC1}"/>
              </a:ext>
            </a:extLst>
          </p:cNvPr>
          <p:cNvSpPr txBox="1"/>
          <p:nvPr/>
        </p:nvSpPr>
        <p:spPr>
          <a:xfrm>
            <a:off x="9029927" y="5713237"/>
            <a:ext cx="2024400" cy="369332"/>
          </a:xfrm>
          <a:prstGeom prst="rect">
            <a:avLst/>
          </a:prstGeom>
          <a:noFill/>
        </p:spPr>
        <p:txBody>
          <a:bodyPr wrap="none" rtlCol="0">
            <a:spAutoFit/>
          </a:bodyPr>
          <a:lstStyle/>
          <a:p>
            <a:r>
              <a:rPr lang="en-US" altLang="zh-CN" dirty="0">
                <a:latin typeface="Arial" panose="020B0604020202020204" pitchFamily="34" charset="0"/>
              </a:rPr>
              <a:t>“Walk</a:t>
            </a:r>
            <a:r>
              <a:rPr lang="zh-CN" altLang="en-US" dirty="0">
                <a:latin typeface="Arial" panose="020B0604020202020204" pitchFamily="34" charset="0"/>
              </a:rPr>
              <a:t> </a:t>
            </a:r>
            <a:r>
              <a:rPr lang="en-US" altLang="zh-CN" dirty="0">
                <a:latin typeface="Arial" panose="020B0604020202020204" pitchFamily="34" charset="0"/>
              </a:rPr>
              <a:t>downstairs”</a:t>
            </a:r>
            <a:endParaRPr lang="en-CH" dirty="0">
              <a:latin typeface="Arial" panose="020B0604020202020204" pitchFamily="34" charset="0"/>
            </a:endParaRPr>
          </a:p>
        </p:txBody>
      </p:sp>
      <p:sp>
        <p:nvSpPr>
          <p:cNvPr id="9" name="TextBox 8">
            <a:extLst>
              <a:ext uri="{FF2B5EF4-FFF2-40B4-BE49-F238E27FC236}">
                <a16:creationId xmlns:a16="http://schemas.microsoft.com/office/drawing/2014/main" id="{4197EFDD-E49A-77FF-1084-1CCA75F0786F}"/>
              </a:ext>
            </a:extLst>
          </p:cNvPr>
          <p:cNvSpPr txBox="1"/>
          <p:nvPr/>
        </p:nvSpPr>
        <p:spPr>
          <a:xfrm>
            <a:off x="7987719" y="6285416"/>
            <a:ext cx="4108817" cy="307777"/>
          </a:xfrm>
          <a:prstGeom prst="rect">
            <a:avLst/>
          </a:prstGeom>
          <a:noFill/>
        </p:spPr>
        <p:txBody>
          <a:bodyPr wrap="none" rtlCol="0">
            <a:spAutoFit/>
          </a:bodyPr>
          <a:lstStyle/>
          <a:p>
            <a:r>
              <a:rPr lang="en-US" altLang="zh-CN" sz="1400" dirty="0">
                <a:latin typeface="Arial" panose="020B0604020202020204" pitchFamily="34" charset="0"/>
              </a:rPr>
              <a:t>Scene assets: </a:t>
            </a:r>
            <a:r>
              <a:rPr lang="en-US" altLang="zh-CN" sz="1400" dirty="0" err="1">
                <a:latin typeface="Arial" panose="020B0604020202020204" pitchFamily="34" charset="0"/>
              </a:rPr>
              <a:t>Objaverse</a:t>
            </a:r>
            <a:r>
              <a:rPr lang="en-US" altLang="zh-CN" sz="1400" dirty="0">
                <a:latin typeface="Arial" panose="020B0604020202020204" pitchFamily="34" charset="0"/>
              </a:rPr>
              <a:t> [</a:t>
            </a:r>
            <a:r>
              <a:rPr lang="en-US" altLang="zh-CN" sz="1400" dirty="0" err="1">
                <a:latin typeface="Arial" panose="020B0604020202020204" pitchFamily="34" charset="0"/>
              </a:rPr>
              <a:t>Deitke</a:t>
            </a:r>
            <a:r>
              <a:rPr lang="en-US" altLang="zh-CN" sz="1400" dirty="0">
                <a:latin typeface="Arial" panose="020B0604020202020204" pitchFamily="34" charset="0"/>
              </a:rPr>
              <a:t> et al., CVPR’23]</a:t>
            </a:r>
            <a:endParaRPr lang="en-CH" sz="1400" dirty="0">
              <a:latin typeface="Arial" panose="020B0604020202020204" pitchFamily="34" charset="0"/>
            </a:endParaRPr>
          </a:p>
        </p:txBody>
      </p:sp>
      <p:pic>
        <p:nvPicPr>
          <p:cNvPr id="12" name="sit">
            <a:hlinkClick r:id="" action="ppaction://media"/>
            <a:extLst>
              <a:ext uri="{FF2B5EF4-FFF2-40B4-BE49-F238E27FC236}">
                <a16:creationId xmlns:a16="http://schemas.microsoft.com/office/drawing/2014/main" id="{3CE3022A-1743-7B5F-F210-405C9D0BC02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2804" y="1852791"/>
            <a:ext cx="3657600" cy="3657600"/>
          </a:xfrm>
          <a:prstGeom prst="rect">
            <a:avLst/>
          </a:prstGeom>
        </p:spPr>
      </p:pic>
      <p:pic>
        <p:nvPicPr>
          <p:cNvPr id="13" name="climb down 1">
            <a:hlinkClick r:id="" action="ppaction://media"/>
            <a:extLst>
              <a:ext uri="{FF2B5EF4-FFF2-40B4-BE49-F238E27FC236}">
                <a16:creationId xmlns:a16="http://schemas.microsoft.com/office/drawing/2014/main" id="{B6719EE5-A4E0-F79C-9D6B-A8D495C1734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213327" y="1852791"/>
            <a:ext cx="3657600" cy="3657600"/>
          </a:xfrm>
          <a:prstGeom prst="rect">
            <a:avLst/>
          </a:prstGeom>
        </p:spPr>
      </p:pic>
      <p:pic>
        <p:nvPicPr>
          <p:cNvPr id="15" name="climb up">
            <a:hlinkClick r:id="" action="ppaction://media"/>
            <a:extLst>
              <a:ext uri="{FF2B5EF4-FFF2-40B4-BE49-F238E27FC236}">
                <a16:creationId xmlns:a16="http://schemas.microsoft.com/office/drawing/2014/main" id="{1E1062C5-B4AB-A991-B49E-1018C100FA8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366968" y="1852791"/>
            <a:ext cx="3657600" cy="3657600"/>
          </a:xfrm>
          <a:prstGeom prst="rect">
            <a:avLst/>
          </a:prstGeom>
        </p:spPr>
      </p:pic>
      <p:sp>
        <p:nvSpPr>
          <p:cNvPr id="4" name="TextBox 3">
            <a:extLst>
              <a:ext uri="{FF2B5EF4-FFF2-40B4-BE49-F238E27FC236}">
                <a16:creationId xmlns:a16="http://schemas.microsoft.com/office/drawing/2014/main" id="{2C9CFC6E-92E9-FF68-A73D-4A52B76A7D57}"/>
              </a:ext>
            </a:extLst>
          </p:cNvPr>
          <p:cNvSpPr txBox="1"/>
          <p:nvPr/>
        </p:nvSpPr>
        <p:spPr>
          <a:xfrm>
            <a:off x="293468" y="6203929"/>
            <a:ext cx="3543073" cy="369332"/>
          </a:xfrm>
          <a:prstGeom prst="rect">
            <a:avLst/>
          </a:prstGeom>
          <a:noFill/>
        </p:spPr>
        <p:txBody>
          <a:bodyPr wrap="square">
            <a:spAutoFit/>
          </a:bodyPr>
          <a:lstStyle/>
          <a:p>
            <a:r>
              <a:rPr lang="en-CH" dirty="0">
                <a:solidFill>
                  <a:srgbClr val="FF0000"/>
                </a:solidFill>
                <a:latin typeface="Arial" panose="020B0604020202020204" pitchFamily="34" charset="0"/>
              </a:rPr>
              <a:t>Red sphere</a:t>
            </a:r>
            <a:r>
              <a:rPr lang="en-CH" dirty="0">
                <a:latin typeface="Arial" panose="020B0604020202020204" pitchFamily="34" charset="0"/>
              </a:rPr>
              <a:t>: goal pelvis location</a:t>
            </a:r>
          </a:p>
        </p:txBody>
      </p:sp>
    </p:spTree>
    <p:extLst>
      <p:ext uri="{BB962C8B-B14F-4D97-AF65-F5344CB8AC3E}">
        <p14:creationId xmlns:p14="http://schemas.microsoft.com/office/powerpoint/2010/main" val="226829114"/>
      </p:ext>
    </p:extLst>
  </p:cSld>
  <p:clrMapOvr>
    <a:masterClrMapping/>
  </p:clrMapOvr>
  <mc:AlternateContent xmlns:mc="http://schemas.openxmlformats.org/markup-compatibility/2006">
    <mc:Choice xmlns:p14="http://schemas.microsoft.com/office/powerpoint/2010/main" Requires="p14">
      <p:transition spd="slow" p14:dur="2000" advTm="9583"/>
    </mc:Choice>
    <mc:Fallback>
      <p:transition spd="slow" advTm="9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67" fill="hold"/>
                                        <p:tgtEl>
                                          <p:spTgt spid="12"/>
                                        </p:tgtEl>
                                      </p:cBhvr>
                                    </p:cmd>
                                  </p:childTnLst>
                                </p:cTn>
                              </p:par>
                            </p:childTnLst>
                          </p:cTn>
                        </p:par>
                        <p:par>
                          <p:cTn id="7" fill="hold">
                            <p:stCondLst>
                              <p:cond delay="3267"/>
                            </p:stCondLst>
                            <p:childTnLst>
                              <p:par>
                                <p:cTn id="8" presetID="1" presetClass="mediacall" presetSubtype="0" fill="hold" nodeType="afterEffect">
                                  <p:stCondLst>
                                    <p:cond delay="0"/>
                                  </p:stCondLst>
                                  <p:childTnLst>
                                    <p:cmd type="call" cmd="playFrom(0.0)">
                                      <p:cBhvr>
                                        <p:cTn id="9" dur="3267" fill="hold"/>
                                        <p:tgtEl>
                                          <p:spTgt spid="15"/>
                                        </p:tgtEl>
                                      </p:cBhvr>
                                    </p:cmd>
                                  </p:childTnLst>
                                </p:cTn>
                              </p:par>
                            </p:childTnLst>
                          </p:cTn>
                        </p:par>
                        <p:par>
                          <p:cTn id="10" fill="hold">
                            <p:stCondLst>
                              <p:cond delay="6534"/>
                            </p:stCondLst>
                            <p:childTnLst>
                              <p:par>
                                <p:cTn id="11" presetID="1" presetClass="mediacall" presetSubtype="0" fill="hold" nodeType="afterEffect">
                                  <p:stCondLst>
                                    <p:cond delay="0"/>
                                  </p:stCondLst>
                                  <p:childTnLst>
                                    <p:cmd type="call" cmd="playFrom(0.0)">
                                      <p:cBhvr>
                                        <p:cTn id="12" dur="32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2"/>
                </p:tgtEl>
              </p:cMediaNode>
            </p:video>
            <p:video>
              <p:cMediaNode vol="80000">
                <p:cTn id="14" fill="hold" display="0">
                  <p:stCondLst>
                    <p:cond delay="indefinite"/>
                  </p:stCondLst>
                </p:cTn>
                <p:tgtEl>
                  <p:spTgt spid="13"/>
                </p:tgtEl>
              </p:cMediaNode>
            </p:video>
            <p:video>
              <p:cMediaNode vol="80000">
                <p:cTn id="15" fill="hold" display="0">
                  <p:stCondLst>
                    <p:cond delay="indefinite"/>
                  </p:stCondLst>
                </p:cTn>
                <p:tgtEl>
                  <p:spTgt spid="15"/>
                </p:tgtEl>
              </p:cMediaNode>
            </p:video>
          </p:childTnLst>
        </p:cTn>
      </p:par>
    </p:tnLst>
  </p:timing>
  <p:extLst>
    <p:ext uri="{E180D4A7-C9FB-4DFB-919C-405C955672EB}">
      <p14:showEvtLst xmlns:p14="http://schemas.microsoft.com/office/powerpoint/2010/main">
        <p14:playEvt time="5" objId="12"/>
        <p14:playEvt time="3297" objId="15"/>
        <p14:stopEvt time="3356" objId="12"/>
        <p14:playEvt time="6558" objId="13"/>
        <p14:stopEvt time="6588" objId="15"/>
        <p14:stopEvt time="9583" objId="1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9E58-57D1-F6C8-41F9-574F33723816}"/>
              </a:ext>
            </a:extLst>
          </p:cNvPr>
          <p:cNvSpPr>
            <a:spLocks noGrp="1"/>
          </p:cNvSpPr>
          <p:nvPr>
            <p:ph type="title"/>
          </p:nvPr>
        </p:nvSpPr>
        <p:spPr/>
        <p:txBody>
          <a:bodyPr/>
          <a:lstStyle/>
          <a:p>
            <a:r>
              <a:rPr lang="en-US" altLang="zh-CN" dirty="0"/>
              <a:t>Text-conditioned goal reaching</a:t>
            </a:r>
            <a:endParaRPr lang="en-US" dirty="0"/>
          </a:p>
        </p:txBody>
      </p:sp>
      <p:sp>
        <p:nvSpPr>
          <p:cNvPr id="8" name="TextBox 7">
            <a:extLst>
              <a:ext uri="{FF2B5EF4-FFF2-40B4-BE49-F238E27FC236}">
                <a16:creationId xmlns:a16="http://schemas.microsoft.com/office/drawing/2014/main" id="{9908B149-0013-5F3A-2786-5BE070528895}"/>
              </a:ext>
            </a:extLst>
          </p:cNvPr>
          <p:cNvSpPr txBox="1"/>
          <p:nvPr/>
        </p:nvSpPr>
        <p:spPr>
          <a:xfrm>
            <a:off x="1803790" y="5679649"/>
            <a:ext cx="8002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
            </a: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walk</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
            </a:r>
          </a:p>
        </p:txBody>
      </p:sp>
      <p:sp>
        <p:nvSpPr>
          <p:cNvPr id="9" name="TextBox 8">
            <a:extLst>
              <a:ext uri="{FF2B5EF4-FFF2-40B4-BE49-F238E27FC236}">
                <a16:creationId xmlns:a16="http://schemas.microsoft.com/office/drawing/2014/main" id="{19BB1B2D-F77C-18DC-1E1A-21F182FEDBA4}"/>
              </a:ext>
            </a:extLst>
          </p:cNvPr>
          <p:cNvSpPr txBox="1"/>
          <p:nvPr/>
        </p:nvSpPr>
        <p:spPr>
          <a:xfrm>
            <a:off x="8917255" y="5679649"/>
            <a:ext cx="21723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“hop on the left leg”</a:t>
            </a:r>
          </a:p>
        </p:txBody>
      </p:sp>
      <p:sp>
        <p:nvSpPr>
          <p:cNvPr id="3" name="TextBox 2">
            <a:extLst>
              <a:ext uri="{FF2B5EF4-FFF2-40B4-BE49-F238E27FC236}">
                <a16:creationId xmlns:a16="http://schemas.microsoft.com/office/drawing/2014/main" id="{ABEC82CF-D2D9-8E30-4625-11EA79A86EB3}"/>
              </a:ext>
            </a:extLst>
          </p:cNvPr>
          <p:cNvSpPr txBox="1"/>
          <p:nvPr/>
        </p:nvSpPr>
        <p:spPr>
          <a:xfrm>
            <a:off x="432364" y="6123543"/>
            <a:ext cx="35430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accent4">
                    <a:lumMod val="60000"/>
                    <a:lumOff val="40000"/>
                  </a:schemeClr>
                </a:solidFill>
                <a:effectLst/>
                <a:uLnTx/>
                <a:uFillTx/>
                <a:latin typeface="Arial" panose="020B0604020202020204" pitchFamily="34" charset="0"/>
                <a:ea typeface="+mn-ea"/>
                <a:cs typeface="+mn-cs"/>
              </a:rPr>
              <a:t>Yellow</a:t>
            </a:r>
            <a:r>
              <a:rPr kumimoji="0" lang="zh-CN" altLang="en-US" sz="1800" b="0" i="0" u="none" strike="noStrike" kern="1200" cap="none" spc="0" normalizeH="0" baseline="0" noProof="0" dirty="0">
                <a:ln>
                  <a:noFill/>
                </a:ln>
                <a:solidFill>
                  <a:schemeClr val="accent4">
                    <a:lumMod val="60000"/>
                    <a:lumOff val="40000"/>
                  </a:schemeClr>
                </a:solidFill>
                <a:effectLst/>
                <a:uLnTx/>
                <a:uFillTx/>
                <a:latin typeface="Arial" panose="020B0604020202020204" pitchFamily="34" charset="0"/>
                <a:ea typeface="+mn-ea"/>
                <a:cs typeface="+mn-cs"/>
              </a:rPr>
              <a:t> </a:t>
            </a:r>
            <a:r>
              <a:rPr kumimoji="0" lang="en-US" altLang="zh-CN" sz="1800" b="0" i="0" u="none" strike="noStrike" kern="1200" cap="none" spc="0" normalizeH="0" baseline="0" noProof="0" dirty="0">
                <a:ln>
                  <a:noFill/>
                </a:ln>
                <a:solidFill>
                  <a:schemeClr val="accent4">
                    <a:lumMod val="60000"/>
                    <a:lumOff val="40000"/>
                  </a:schemeClr>
                </a:solidFill>
                <a:effectLst/>
                <a:uLnTx/>
                <a:uFillTx/>
                <a:latin typeface="Arial" panose="020B0604020202020204" pitchFamily="34" charset="0"/>
                <a:ea typeface="+mn-ea"/>
                <a:cs typeface="+mn-cs"/>
              </a:rPr>
              <a:t>torus</a:t>
            </a:r>
            <a:r>
              <a:rPr kumimoji="0" lang="en-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goal </a:t>
            </a:r>
            <a:r>
              <a:rPr lang="en-US" altLang="zh-CN" dirty="0">
                <a:solidFill>
                  <a:prstClr val="black"/>
                </a:solidFill>
                <a:latin typeface="Arial" panose="020B0604020202020204" pitchFamily="34" charset="0"/>
              </a:rPr>
              <a:t>waypoints</a:t>
            </a:r>
            <a:endParaRPr kumimoji="0" lang="en-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2E95E917-E999-69D2-3181-31E1B443B99A}"/>
              </a:ext>
            </a:extLst>
          </p:cNvPr>
          <p:cNvSpPr txBox="1"/>
          <p:nvPr/>
        </p:nvSpPr>
        <p:spPr>
          <a:xfrm>
            <a:off x="5760010" y="5685182"/>
            <a:ext cx="671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“run”</a:t>
            </a:r>
          </a:p>
        </p:txBody>
      </p:sp>
      <p:pic>
        <p:nvPicPr>
          <p:cNvPr id="7" name="hop">
            <a:hlinkClick r:id="" action="ppaction://media"/>
            <a:extLst>
              <a:ext uri="{FF2B5EF4-FFF2-40B4-BE49-F238E27FC236}">
                <a16:creationId xmlns:a16="http://schemas.microsoft.com/office/drawing/2014/main" id="{B5F5E452-16B0-0401-9C29-C7FCE65DB2B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03450" y="1841019"/>
            <a:ext cx="3600000" cy="3600000"/>
          </a:xfrm>
          <a:prstGeom prst="rect">
            <a:avLst/>
          </a:prstGeom>
        </p:spPr>
      </p:pic>
      <p:pic>
        <p:nvPicPr>
          <p:cNvPr id="10" name="run">
            <a:hlinkClick r:id="" action="ppaction://media"/>
            <a:extLst>
              <a:ext uri="{FF2B5EF4-FFF2-40B4-BE49-F238E27FC236}">
                <a16:creationId xmlns:a16="http://schemas.microsoft.com/office/drawing/2014/main" id="{B6BBE3DC-CAEE-7116-569B-52385286B37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295999" y="1843647"/>
            <a:ext cx="3600000" cy="3600000"/>
          </a:xfrm>
          <a:prstGeom prst="rect">
            <a:avLst/>
          </a:prstGeom>
        </p:spPr>
      </p:pic>
      <p:pic>
        <p:nvPicPr>
          <p:cNvPr id="11" name="walk">
            <a:hlinkClick r:id="" action="ppaction://media"/>
            <a:extLst>
              <a:ext uri="{FF2B5EF4-FFF2-40B4-BE49-F238E27FC236}">
                <a16:creationId xmlns:a16="http://schemas.microsoft.com/office/drawing/2014/main" id="{6988D721-DAC9-89FF-C2C2-1CA1876B8A86}"/>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32364" y="1832752"/>
            <a:ext cx="3600000" cy="3600000"/>
          </a:xfrm>
          <a:prstGeom prst="rect">
            <a:avLst/>
          </a:prstGeom>
        </p:spPr>
      </p:pic>
    </p:spTree>
    <p:extLst>
      <p:ext uri="{BB962C8B-B14F-4D97-AF65-F5344CB8AC3E}">
        <p14:creationId xmlns:p14="http://schemas.microsoft.com/office/powerpoint/2010/main" val="2630531082"/>
      </p:ext>
    </p:extLst>
  </p:cSld>
  <p:clrMapOvr>
    <a:masterClrMapping/>
  </p:clrMapOvr>
  <mc:AlternateContent xmlns:mc="http://schemas.openxmlformats.org/markup-compatibility/2006">
    <mc:Choice xmlns:p14="http://schemas.microsoft.com/office/powerpoint/2010/main" Requires="p14">
      <p:transition spd="slow" p14:dur="2000" advTm="17701"/>
    </mc:Choice>
    <mc:Fallback>
      <p:transition spd="slow" advTm="1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67" fill="hold"/>
                                        <p:tgtEl>
                                          <p:spTgt spid="11"/>
                                        </p:tgtEl>
                                      </p:cBhvr>
                                    </p:cmd>
                                  </p:childTnLst>
                                </p:cTn>
                              </p:par>
                              <p:par>
                                <p:cTn id="7" presetID="1" presetClass="mediacall" presetSubtype="0" fill="hold" nodeType="withEffect">
                                  <p:stCondLst>
                                    <p:cond delay="0"/>
                                  </p:stCondLst>
                                  <p:childTnLst>
                                    <p:cmd type="call" cmd="playFrom(0.0)">
                                      <p:cBhvr>
                                        <p:cTn id="8" dur="8500" fill="hold"/>
                                        <p:tgtEl>
                                          <p:spTgt spid="10"/>
                                        </p:tgtEl>
                                      </p:cBhvr>
                                    </p:cmd>
                                  </p:childTnLst>
                                </p:cTn>
                              </p:par>
                              <p:par>
                                <p:cTn id="9" presetID="1" presetClass="mediacall" presetSubtype="0" fill="hold" nodeType="withEffect">
                                  <p:stCondLst>
                                    <p:cond delay="0"/>
                                  </p:stCondLst>
                                  <p:childTnLst>
                                    <p:cmd type="call" cmd="playFrom(0.0)">
                                      <p:cBhvr>
                                        <p:cTn id="10" dur="17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video>
              <p:cMediaNode vol="80000">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2" objId="11"/>
        <p14:playEvt time="15" objId="10"/>
        <p14:playEvt time="18" objId="7"/>
        <p14:stopEvt time="8594" objId="10"/>
        <p14:stopEvt time="15163" objId="11"/>
        <p14:stopEvt time="17233"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288</Words>
  <Application>Microsoft Macintosh PowerPoint</Application>
  <PresentationFormat>Widescreen</PresentationFormat>
  <Paragraphs>42</Paragraphs>
  <Slides>4</Slides>
  <Notes>4</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Source Sans Pro</vt:lpstr>
      <vt:lpstr>Office Theme</vt:lpstr>
      <vt:lpstr>Online text-to-motion</vt:lpstr>
      <vt:lpstr>Text-conditioned in-betweening</vt:lpstr>
      <vt:lpstr>Human-scene Interaction</vt:lpstr>
      <vt:lpstr>Text-conditioned goal reaching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text-to-motion</dc:title>
  <dc:creator>Kaifeng Zhao</dc:creator>
  <cp:lastModifiedBy>Kaifeng Zhao</cp:lastModifiedBy>
  <cp:revision>2</cp:revision>
  <dcterms:created xsi:type="dcterms:W3CDTF">2025-02-13T09:51:14Z</dcterms:created>
  <dcterms:modified xsi:type="dcterms:W3CDTF">2025-02-13T10:01:13Z</dcterms:modified>
</cp:coreProperties>
</file>